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55"/>
  </p:normalViewPr>
  <p:slideViewPr>
    <p:cSldViewPr snapToGrid="0">
      <p:cViewPr varScale="1">
        <p:scale>
          <a:sx n="110" d="100"/>
          <a:sy n="110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l2314@tc.columbia.edu" TargetMode="External"/><Relationship Id="rId2" Type="http://schemas.openxmlformats.org/officeDocument/2006/relationships/hyperlink" Target="mailto:amanda.r.lang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1D2E-A474-CB7F-A9EC-F7682C3EF5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Best Practices for PR Consulting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166BE-8BC7-8729-998C-2FCA499E45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Amanda Lang</a:t>
            </a:r>
          </a:p>
          <a:p>
            <a:r>
              <a:rPr lang="en-US" dirty="0"/>
              <a:t>Strategic Communications and Public Relations</a:t>
            </a:r>
          </a:p>
        </p:txBody>
      </p:sp>
    </p:spTree>
    <p:extLst>
      <p:ext uri="{BB962C8B-B14F-4D97-AF65-F5344CB8AC3E}">
        <p14:creationId xmlns:p14="http://schemas.microsoft.com/office/powerpoint/2010/main" val="447797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51CD-191D-7D06-DCB4-40932EDC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Amanda Lang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582A6-9715-F631-AC5C-887C7EC78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Trained as a lawyer</a:t>
            </a:r>
          </a:p>
          <a:p>
            <a:r>
              <a:rPr lang="en-US" dirty="0"/>
              <a:t>Started in PR at law firms</a:t>
            </a:r>
          </a:p>
          <a:p>
            <a:r>
              <a:rPr lang="en-US" dirty="0"/>
              <a:t>Spent almost a decade consulting for Columbia</a:t>
            </a:r>
          </a:p>
          <a:p>
            <a:r>
              <a:rPr lang="en-US" dirty="0"/>
              <a:t>Spent a significant amount of time running communications at non-profits</a:t>
            </a:r>
          </a:p>
          <a:p>
            <a:r>
              <a:rPr lang="en-US" dirty="0"/>
              <a:t>Currently at Teachers College</a:t>
            </a:r>
          </a:p>
          <a:p>
            <a:r>
              <a:rPr lang="en-US" dirty="0"/>
              <a:t>Reach me at </a:t>
            </a:r>
            <a:r>
              <a:rPr lang="en-US" dirty="0">
                <a:hlinkClick r:id="rId2"/>
              </a:rPr>
              <a:t>amanda.r.lang@gmail.com</a:t>
            </a:r>
            <a:r>
              <a:rPr lang="en-US" dirty="0"/>
              <a:t> or </a:t>
            </a:r>
            <a:r>
              <a:rPr lang="en-US" dirty="0">
                <a:hlinkClick r:id="rId3"/>
              </a:rPr>
              <a:t>al2314@tc.columbia.edu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353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964E0-BA01-EDE3-540D-494C727EB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F20041-6B5B-F930-4E4E-5953AC94C60D}"/>
              </a:ext>
            </a:extLst>
          </p:cNvPr>
          <p:cNvSpPr txBox="1"/>
          <p:nvPr/>
        </p:nvSpPr>
        <p:spPr>
          <a:xfrm>
            <a:off x="1539433" y="2554729"/>
            <a:ext cx="76219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Client</a:t>
            </a:r>
            <a:r>
              <a:rPr lang="en-US" sz="2000" dirty="0"/>
              <a:t> = you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Consultant</a:t>
            </a:r>
            <a:r>
              <a:rPr lang="en-US" sz="2000" dirty="0"/>
              <a:t> = a non-Columbia employee, could be an individual or an agency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Stakeholder</a:t>
            </a:r>
            <a:r>
              <a:rPr lang="en-US" sz="2000" dirty="0"/>
              <a:t> = who you report to/who has a stake in the success of an engagement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Engagement</a:t>
            </a:r>
            <a:r>
              <a:rPr lang="en-US" sz="2000" dirty="0"/>
              <a:t> = shorthand for “business engagement,” which is a type of formal partnership for the entirety of the agreed-upon work between a client and consultant</a:t>
            </a:r>
          </a:p>
        </p:txBody>
      </p:sp>
    </p:spTree>
    <p:extLst>
      <p:ext uri="{BB962C8B-B14F-4D97-AF65-F5344CB8AC3E}">
        <p14:creationId xmlns:p14="http://schemas.microsoft.com/office/powerpoint/2010/main" val="143465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F67A2-C0C7-1C69-4A04-F6C12AE86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A12E4F-83AD-D848-971F-5B9CF5290FBD}"/>
              </a:ext>
            </a:extLst>
          </p:cNvPr>
          <p:cNvSpPr txBox="1"/>
          <p:nvPr/>
        </p:nvSpPr>
        <p:spPr>
          <a:xfrm>
            <a:off x="1794076" y="2556065"/>
            <a:ext cx="3296993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What?</a:t>
            </a:r>
          </a:p>
          <a:p>
            <a:r>
              <a:rPr lang="en-US" sz="1600" dirty="0"/>
              <a:t>Reputation Management</a:t>
            </a:r>
          </a:p>
          <a:p>
            <a:r>
              <a:rPr lang="en-US" sz="1600" dirty="0"/>
              <a:t>Brand and messaging saturation</a:t>
            </a:r>
          </a:p>
          <a:p>
            <a:r>
              <a:rPr lang="en-US" sz="1600" dirty="0"/>
              <a:t>Analyzing Public Opinion</a:t>
            </a:r>
          </a:p>
          <a:p>
            <a:r>
              <a:rPr lang="en-US" sz="1600" dirty="0"/>
              <a:t>Planning Communications Strategy</a:t>
            </a:r>
          </a:p>
          <a:p>
            <a:r>
              <a:rPr lang="en-US" sz="1600" dirty="0"/>
              <a:t>Crisis management</a:t>
            </a:r>
          </a:p>
          <a:p>
            <a:endParaRPr lang="en-US" sz="1600" dirty="0"/>
          </a:p>
          <a:p>
            <a:r>
              <a:rPr lang="en-US" sz="1600" b="1" dirty="0"/>
              <a:t>How?</a:t>
            </a:r>
          </a:p>
          <a:p>
            <a:r>
              <a:rPr lang="en-US" sz="1600" dirty="0"/>
              <a:t>Editorial coverage/Earned Media</a:t>
            </a:r>
          </a:p>
          <a:p>
            <a:r>
              <a:rPr lang="en-US" sz="1600" dirty="0"/>
              <a:t>Social media (sometimes)</a:t>
            </a:r>
          </a:p>
          <a:p>
            <a:r>
              <a:rPr lang="en-US" sz="1600" dirty="0"/>
              <a:t>Press releases</a:t>
            </a:r>
          </a:p>
          <a:p>
            <a:r>
              <a:rPr lang="en-US" sz="1600" dirty="0"/>
              <a:t>Counsel with regard to policy decisions</a:t>
            </a:r>
          </a:p>
          <a:p>
            <a:r>
              <a:rPr lang="en-US" sz="1600" dirty="0"/>
              <a:t>Evaluating current media</a:t>
            </a:r>
          </a:p>
          <a:p>
            <a:r>
              <a:rPr lang="en-US" sz="1600" dirty="0"/>
              <a:t>Talking Points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03DB29-46D2-7538-2D30-24A851F8F0E8}"/>
              </a:ext>
            </a:extLst>
          </p:cNvPr>
          <p:cNvSpPr txBox="1"/>
          <p:nvPr/>
        </p:nvSpPr>
        <p:spPr>
          <a:xfrm>
            <a:off x="7373074" y="3518704"/>
            <a:ext cx="21278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What it is NOT:</a:t>
            </a:r>
          </a:p>
          <a:p>
            <a:r>
              <a:rPr lang="en-US" dirty="0"/>
              <a:t>Marketing</a:t>
            </a:r>
          </a:p>
          <a:p>
            <a:r>
              <a:rPr lang="en-US" dirty="0"/>
              <a:t>Advertising</a:t>
            </a:r>
          </a:p>
          <a:p>
            <a:r>
              <a:rPr lang="en-US" dirty="0"/>
              <a:t>Paid Media</a:t>
            </a:r>
          </a:p>
          <a:p>
            <a:r>
              <a:rPr lang="en-US" dirty="0"/>
              <a:t>Content development</a:t>
            </a:r>
          </a:p>
        </p:txBody>
      </p:sp>
    </p:spTree>
    <p:extLst>
      <p:ext uri="{BB962C8B-B14F-4D97-AF65-F5344CB8AC3E}">
        <p14:creationId xmlns:p14="http://schemas.microsoft.com/office/powerpoint/2010/main" val="1731362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67F7A-A26A-0920-9C8F-4B92CE3D0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D5FCA2-E23E-D1CF-02AC-6C5341618CA6}"/>
              </a:ext>
            </a:extLst>
          </p:cNvPr>
          <p:cNvSpPr txBox="1"/>
          <p:nvPr/>
        </p:nvSpPr>
        <p:spPr>
          <a:xfrm>
            <a:off x="1423686" y="3429000"/>
            <a:ext cx="77839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is the need?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Why can’t that be accomplished with current staff?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are your expectations about outcomes?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are the stakeholders expectations?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How will you judge the success of any engagement?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 do you need a PR agency, or is it something else?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1262DD-203E-B4A6-C739-795166484982}"/>
              </a:ext>
            </a:extLst>
          </p:cNvPr>
          <p:cNvSpPr txBox="1"/>
          <p:nvPr/>
        </p:nvSpPr>
        <p:spPr>
          <a:xfrm>
            <a:off x="1574157" y="2801073"/>
            <a:ext cx="5682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Questions you should answer before interviewing consultants:</a:t>
            </a:r>
          </a:p>
        </p:txBody>
      </p:sp>
    </p:spTree>
    <p:extLst>
      <p:ext uri="{BB962C8B-B14F-4D97-AF65-F5344CB8AC3E}">
        <p14:creationId xmlns:p14="http://schemas.microsoft.com/office/powerpoint/2010/main" val="238480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4018E-E1AF-39FC-2BD6-3A80B700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look for in an agency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A9306B-717C-A4ED-390A-BB4683384FBE}"/>
              </a:ext>
            </a:extLst>
          </p:cNvPr>
          <p:cNvSpPr txBox="1"/>
          <p:nvPr/>
        </p:nvSpPr>
        <p:spPr>
          <a:xfrm>
            <a:off x="1817225" y="2916820"/>
            <a:ext cx="68255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Strategic Partner</a:t>
            </a:r>
          </a:p>
          <a:p>
            <a:r>
              <a:rPr lang="en-US" dirty="0"/>
              <a:t>Innovator—you don’t want “yes” people; you’re paying them to push back</a:t>
            </a:r>
          </a:p>
          <a:p>
            <a:r>
              <a:rPr lang="en-US" dirty="0"/>
              <a:t>Do they understand your voice?</a:t>
            </a:r>
          </a:p>
          <a:p>
            <a:r>
              <a:rPr lang="en-US" dirty="0"/>
              <a:t>Do they understand your stake in the market/what you do?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15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0C6E-8602-E7A3-F50F-7B0C8BB1A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95C0CD-04EA-EA2B-324B-B539838D07E5}"/>
              </a:ext>
            </a:extLst>
          </p:cNvPr>
          <p:cNvSpPr txBox="1"/>
          <p:nvPr/>
        </p:nvSpPr>
        <p:spPr>
          <a:xfrm>
            <a:off x="1666754" y="2882096"/>
            <a:ext cx="95386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 expectations—both from the firm and from the stakeholders. Be careful when you write a scope</a:t>
            </a:r>
          </a:p>
          <a:p>
            <a:r>
              <a:rPr lang="en-US" dirty="0"/>
              <a:t>of work.</a:t>
            </a:r>
          </a:p>
          <a:p>
            <a:endParaRPr lang="en-US" dirty="0"/>
          </a:p>
          <a:p>
            <a:r>
              <a:rPr lang="en-US" dirty="0"/>
              <a:t>PR Agencies are not a magic bullet. They can help you build reputation, but it is a long-term </a:t>
            </a:r>
          </a:p>
          <a:p>
            <a:r>
              <a:rPr lang="en-US" dirty="0"/>
              <a:t>endeavor. </a:t>
            </a:r>
          </a:p>
          <a:p>
            <a:endParaRPr lang="en-US" dirty="0"/>
          </a:p>
          <a:p>
            <a:r>
              <a:rPr lang="en-US" dirty="0"/>
              <a:t>You are hiring a thought partner and an advice-giver. You are NOT paying them to develop content or</a:t>
            </a:r>
          </a:p>
          <a:p>
            <a:r>
              <a:rPr lang="en-US" dirty="0"/>
              <a:t>execute strategy.</a:t>
            </a:r>
          </a:p>
        </p:txBody>
      </p:sp>
    </p:spTree>
    <p:extLst>
      <p:ext uri="{BB962C8B-B14F-4D97-AF65-F5344CB8AC3E}">
        <p14:creationId xmlns:p14="http://schemas.microsoft.com/office/powerpoint/2010/main" val="1155915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354</Words>
  <Application>Microsoft Macintosh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Best Practices for PR Consulting</vt:lpstr>
      <vt:lpstr>Amanda Lang</vt:lpstr>
      <vt:lpstr>Definitions</vt:lpstr>
      <vt:lpstr>Why PR?</vt:lpstr>
      <vt:lpstr>Needs</vt:lpstr>
      <vt:lpstr>What to look for in an agency</vt:lpstr>
      <vt:lpstr>Things to Remember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for PR Consulting</dc:title>
  <dc:creator>Microsoft Office User</dc:creator>
  <cp:lastModifiedBy>Microsoft Office User</cp:lastModifiedBy>
  <cp:revision>1</cp:revision>
  <dcterms:created xsi:type="dcterms:W3CDTF">2023-10-18T18:25:15Z</dcterms:created>
  <dcterms:modified xsi:type="dcterms:W3CDTF">2023-10-18T18:55:01Z</dcterms:modified>
</cp:coreProperties>
</file>